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7" r:id="rId7"/>
    <p:sldId id="268" r:id="rId8"/>
    <p:sldId id="269" r:id="rId9"/>
    <p:sldId id="270" r:id="rId10"/>
    <p:sldId id="271" r:id="rId11"/>
    <p:sldId id="261" r:id="rId12"/>
    <p:sldId id="264" r:id="rId13"/>
    <p:sldId id="262" r:id="rId14"/>
    <p:sldId id="263" r:id="rId15"/>
    <p:sldId id="272" r:id="rId16"/>
    <p:sldId id="273" r:id="rId17"/>
    <p:sldId id="260" r:id="rId18"/>
    <p:sldId id="26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39.82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3522 1494,'0'0,"1"0,-1-1,1 1,-1 0,0 0,0-1,1 1,-1 0,0-1,1 1,-1 0,0-1,0 1,0 0,1-1,-1 1,0-1,0 1,0 0,0-1,0 1,0-1,0 1,0-1,0 1,0 0,0-1,0 1,0-1,0 1,0 0,0-1,0 1,0-1,-1 0,-15-3,-23 6,-161 46,132-31,17-1,-58 25,85-31,-27 11,-63 24,30-13,1 3,-79 47,46-22,108-56,-62 31,-106 69,62-34,0-1,14 1,-193 145,150-86,59-50,-154 169,131-110,69-86,-90 127,91-126,-53 101,-15 25,90-155,-18 37,2-2,-49 107,64-131,-141 389,104-238,-11 96,58-248,-5 11,6-29,2-1,-3 19,-7 48,7-52,-3 40,-4 30,7-67,-2 46,8-56,-1 24,-1-1,-10 50,10-81,0 0,2 0,0 1,0-1,2 0,5 27,-3-17,-3-9,-1-1,0 0,-1 0,0 1,-7 24,-2 29,6-2,8 104,8-90,-6-54,3 50,-9-57,1 7,0 0,7 31,2-3,0-1,22 65,-13-57,-11-34,1 0,24 50,18 24,-32-61,1-1,3 0,37 49,-13-24,9 12,33 32,83 90,-6-59,-137-119,0-2,1 0,1-3,1 0,40 13,139 49,-45-9,-13-5,-142-60,18 7,38 9,-27-9,-25-7,0 0,22 2,50 7,-53-7,54 3,-53-8,-10-2,1 2,48 8,-35-1,1-3,48 1,83-7,-60-1,249 3,-331-3,-1-1,31-6,-28 3,45-2,-42 7,13 0,83-12,-97 8,35 0,-38 4,51-9,-46 4,1 1,50 2,-8-1,10-8,7 0,66-6,-89 9,80-19,-24 3,89-18,-59 10,10-2,68-12,194-52,-238 47,202-63,-285 82,20-8,-41 10,36-16,-26 11,15-8,90-33,-89 36,-1-4,55-20,75-30,-67 21,-19 6,-109 48,72-43,24-11,89-47,-178 90,128-64,37-19,64-37,-47 19,1 0,-159 88,-24 14,92-66,56-45,-46 34,12-5,28-25,50-47,-193 141,183-150,20-53,-132 123,102-110,-90 90,121-152,-217 245,49-65,-65 82,35-37,6-7,-3-5,112-155,57-158,-165 231,-49 116,15-61,-24 72,23-55,-12 37,-2 0,19-100,-30 107,-3 0,-2 0,-4-58,0 12,1 58,-1 0,-11-50,2 14,-5-25,3 27,8 41,-13-46,16 68,-58-162,39 116,-34-78,23 71,-3 1,-3 2,-2 1,-2 3,-77-77,96 110,1 2,-37-23,39 28,-27-18,-2 3,-82-36,74 40,-177-66,-163-14,105 52,34 15,163 26,-88-5,127 16,-156-8,168 6,-86 7,31 1,-59-7,53 0,-120 14,-94 20,55-6,-726 114,880-119,-134 29,118-21,-230 59,-125 44,312-78,19-4,-244 88,96-29,-51 23,83-30,216-85,1 2,0 3,-69 43,-228 137,85-46,226-134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6.45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260 557,'-4'0,"0"-1,0 0,0 0,0 0,0 0,0 0,0-1,1 0,-1 0,0 0,1 0,0 0,-1-1,1 0,0 1,0-1,1 0,-1-1,1 1,-4-5,-5-10,1 0,-14-35,15 32,4 8,0 0,0 0,1 0,1 0,0-1,1 1,1-1,0-18,1 27,0 1,0-1,1 1,0 0,0 0,0-1,0 1,0 0,1 0,0 0,0 0,0 0,0 1,1-1,-1 1,1-1,0 1,0 0,0 0,1 0,-1 1,1-1,-1 1,1-1,0 1,0 1,0-1,0 0,0 1,5-1,48-8,-39 7,0 0,-1-1,30-10,0-8,-2-2,73-50,-117 74,-1-1,1 0,0 1,0-1,0 1,-1-1,1 1,0 0,0-1,0 1,0 0,0-1,0 1,0 0,0 0,1 0,-2 0,0 0,0 1,1-1,-1 0,0 1,0-1,0 0,0 1,0-1,0 0,1 1,-1-1,0 0,0 1,0-1,0 1,0-1,0 0,-1 1,1-1,0 0,0 1,0-1,0 0,0 1,0-1,-1 1,-18 37,13-29,-229 550,186-446,-2 3,30-63,-2-1,-2 0,-3-2,-39 54,31-51,31-49,6-9,7-11,-4 10,1 0,1 0,-1 1,1-1,0 1,0 0,1 1,-1-1,1 1,0 1,0-1,0 1,0 1,1-1,0 1,-1 0,1 1,0 0,0 0,-1 0,1 1,14 2,37 10,77 26,-90-24,-9-3,0 1,0-1,1-2,0-2,67 5,-90-12,0-1,0-1,0 0,0 0,0-2,0 0,-1 0,1-2,16-8,-21 9,-1-1,0 1,0-2,-1 1,0-1,0-1,0 1,-1-1,0-1,-1 1,1-1,-2 0,10-19,-5 4,-1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7.53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336 896,'0'-3,"0"0,0 0,-1-1,1 1,-1 0,1 0,-1 0,0 0,0 0,-1 0,1 0,-1 1,1-1,-1 0,0 1,0-1,0 1,0 0,0-1,-1 1,1 0,-1 0,1 1,-1-1,0 1,0-1,0 1,0 0,0 0,0 0,0 0,0 0,-4 1,1-1,0 0,0 1,0 0,0 0,1 1,-1 0,0 0,0 0,1 1,-1 0,1 0,-1 0,1 0,0 1,0 0,0 0,-7 6,2 2,1 1,0 0,0 0,1 1,1 0,0 0,1 1,0 0,1 0,1 0,0 0,1 1,-2 19,5-28,-1 0,2 0,-1 0,1 0,-1 0,2 0,-1 0,1-1,0 1,0 0,0-1,1 1,0-1,0 0,4 6,-5-9,0 0,0 0,0 0,0 0,0 0,1-1,-1 1,0-1,1 1,-1-1,1 0,0 0,-1 0,1 0,0 0,-1-1,1 1,0-1,0 0,0 0,-1 0,1 0,0 0,0-1,0 1,-1-1,1 0,0 0,-1 0,1 0,-1 0,1-1,4-2,-3 0,1 1,-1-1,0 0,0 0,0-1,0 1,-1-1,0 0,0 0,0 0,4-10,1-7,9-36,-11 39,-1-7,0 0,-1 0,-2 0,-1-1,-1 1,-5-41,-36-159,32 181,-50-191,45 192,-2 0,-2 0,-29-48,44 86,-1 0,0 1,0 0,-9-9,12 13,0 0,0 0,0 0,1 0,-1 0,0 1,0-1,-1 0,1 1,0-1,0 1,0-1,0 1,0 0,-1-1,1 1,0 0,0 0,-1 0,1 0,0 0,0 0,-1 0,1 0,0 0,0 1,0-1,-1 0,1 1,0-1,0 1,0-1,-1 2,1-1,0 0,0 0,1 0,-1 0,0 0,1 1,-1-1,1 0,-1 0,1 1,0-1,-1 0,1 0,0 1,0-1,0 0,0 1,0 1,5 28,-3-18,7 34,2 0,2 0,23 56,70 130,-95-209,115 197,-50-94,-24-42,-42-66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8.47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52 231,'0'1,"0"1,0-1,0 0,0 0,0 1,1-1,-1 0,0 0,1 1,-1-1,1 0,-1 0,1 0,-1 0,1 0,0 1,0-1,0-1,-1 1,1 0,0 0,0 0,0 0,0-1,0 1,1 0,-1-1,0 1,0-1,0 1,1-1,-1 0,0 1,0-1,1 0,-1 0,0 0,0 0,1 0,1 0,0-1,0 1,1-1,-1 1,0-1,0 0,0 0,0 0,0-1,0 1,0-1,0 0,0 1,-1-1,5-5,-1 0,0-1,-1-1,0 1,-1-1,0 0,0 0,-1 0,0 0,-1 0,3-16,-5 19,1 1,0 0,-1-1,0 1,0-1,-1 1,1 0,-1-1,-1 1,1 0,-1 0,1 0,-1 0,-1 0,1 0,-1 0,0 1,0-1,0 1,-5-5,6 7,0 0,0 1,0-1,-1 1,1-1,0 1,0 0,-1 0,1 0,-1 0,1 0,-1 1,1-1,-1 1,1-1,-1 1,0 0,-4 1,4-1,-1 1,1 0,0 0,0 1,0-1,0 1,0 0,0 0,0 0,0 0,1 0,-5 4,1 2,0 0,0-1,0 2,1-1,1 1,-1 0,1 0,1 0,-3 10,4-5,0-1,1 1,0 0,2 0,-1-1,2 1,0 0,0-1,1 0,1 1,0-1,1-1,1 1,0-1,0 1,1-2,1 1,0-1,0 0,1-1,15 15,-18-21,1 0,-1 0,1 0,0-1,0 0,0 0,1-1,-1 0,0 0,1 0,-1-1,1-1,12 1,-13-1,-1-1,1 1,-1-1,0-1,1 1,-1-1,0 0,0-1,0 1,0-1,-1 0,1-1,-1 1,0-1,0 0,6-6,1-5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49.958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112 288,'0'0,"0"-1,0 0,-1 0,1 0,0 0,-1 0,1 0,-1 0,1 0,-1 0,1 1,-1-1,1 0,-1 0,0 1,0-1,1 0,-1 1,0-1,0 1,0-1,1 1,-1-1,0 1,0 0,0-1,0 1,0 0,0 0,0 0,0-1,0 1,0 0,0 0,0 1,-2-1,0 0,0 0,-1 0,1 1,0 0,0-1,-1 1,1 0,0 0,-5 3,4 0,0 0,0 0,0 0,1 0,0 1,0-1,0 1,0 0,1 0,0 0,0 0,0 0,1 0,-1 1,1-1,0 11,-1-2,2 0,0 0,0 0,1 1,5 19,-4-26,0 0,1 0,0 0,1-1,-1 1,2-1,-1 0,1 0,0 0,10 10,-13-15,0 0,0 0,0 0,0 0,1-1,-1 1,1-1,-1 0,1 1,-1-1,1 0,0 0,-1-1,1 1,0-1,0 1,0-1,-1 0,1 0,0 0,0 0,0 0,0-1,-1 0,1 1,0-1,-1 0,1 0,0 0,-1-1,1 1,-1-1,0 1,4-4,0 0,0-1,-1 0,0 0,0 0,-1 0,1-1,-2 0,1 0,-1 0,0 0,0 0,2-9,1-12,6-57,-9 60,-3 14,0 0,0-1,-3-16,0-5,4 32,4 8,5 16,-7-16,3 6,1 1,0-2,1 1,0-1,1 0,0 0,1-1,0-1,1 0,0 0,1-1,0 0,0-1,1 0,18 7,-28-13,0-1,0 0,0 0,0 0,1 0,-1-1,0 1,1-1,-1 0,1 0,-1 0,0 0,1 0,-1-1,0 0,1 0,5-2,-5 1,0 0,0-1,-1 1,1-1,-1 0,1 0,-1-1,0 1,0-1,0 1,4-8,-2 0,1-1,-1 1,-1-1,0 0,-1-1,0 1,-1 0,2-22,-8-207,0 214,4 26,0 0,0 0,0 0,0 0,0 0,-1 0,1 0,0 0,-1 0,1 0,0 1,-1-1,0 0,1 0,-1 0,1 0,-1 1,0-1,1 0,-1 1,0-1,-1-1,1 2,1 1,0-1,-1 0,1 0,0 1,-1-1,1 0,0 0,0 1,0-1,-1 0,1 0,0 1,0-1,0 0,-1 1,1-1,0 0,0 1,0-1,0 1,0-1,0 0,0 1,0-1,0 0,0 1,0-1,0 0,0 1,0-1,0 0,1 1,2 17,-2-15,22 80,43 100,72 105,-21-49,65 120,-110-224,77 198,-65-134,-73-174,-1 1,-1 0,-1 1,-1 0,-2 0,0 1,-2-1,-2 1,-1 34,0-56,-1 0,0 1,0-1,-1 0,1 0,-2 0,1 0,0 0,-1-1,0 1,-1-1,-7 10,8-11,0-1,-1 0,0 0,1 0,-1 0,0-1,0 0,-1 0,1 0,0 0,-1 0,1-1,-1 0,0 0,1 0,-1-1,-8 1,-2-2,1-1,0 0,-1 0,1-2,0 0,0 0,1-2,0 1,-13-9,1 0,1-1,1-1,-36-32,38 30,2-1,0-2,1 1,1-2,1 0,1-1,1-1,1 0,2-1,0 0,1-1,2 0,-9-42,8 20,3 0,1-1,3 0,5-81,19-32,53-207,-65 331,4-44,-11 45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1.74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241 780,'-31'-34,"26"28,0 0,0 0,0 1,-1 0,0 0,0 0,0 0,-1 1,1 0,-13-5,16 8,-1-1,1 1,-1 0,1 1,-1-1,1 1,-1-1,1 1,-1 0,1 0,-1 0,0 1,1 0,-1-1,1 1,0 0,-1 0,1 1,0-1,0 1,-1 0,1 0,1 0,-1 0,0 0,0 1,-3 3,2 0,0 0,0 0,0 1,0-1,1 1,0 0,1 0,0 0,0 0,0 1,1-1,-1 11,1-5,2 0,-1 0,1 0,1 0,0 0,1-1,9 25,-11-32,1-1,0 1,0 0,1-1,-1 1,1-1,0 0,1 0,-1 0,1 0,-1 0,1-1,0 0,0 1,1-2,-1 1,1 0,-1-1,1 0,0 0,0 0,8 1,-9-2,-1-1,1 0,0 0,-1 0,1 0,-1-1,1 1,0-1,-1 0,1 0,-1 0,0-1,1 1,-1-1,4-2,-2 0,-1 0,1 0,-1 0,0-1,0 1,0-1,-1 0,5-7,1-6,-1-1,-1 1,-1-1,6-28,-7 23,-1-1,-2 0,-1 1,0-1,-2 0,-7-41,-41-145,36 161,-8-23,-2 0,-48-98,68 165,0 1,0-1,-1 1,-5-7,8 11,1 0,-1 1,1-1,-1 1,0-1,1 1,-1-1,0 1,1 0,-1-1,0 1,0 0,1-1,-1 1,0 0,0 0,1 0,-3-1,3 2,-1-1,0 0,0 1,1-1,-1 1,0-1,1 1,-1-1,1 1,-1-1,0 1,1 0,-1-1,1 1,0 0,-1 0,1-1,0 1,-1 0,1 0,0-1,0 1,-1 1,-1 6,1 1,0-1,0 0,0 1,1-1,0 1,1-1,0 1,0-1,4 11,5 15,15 37,-13-43,-2 0,3 9,2-1,26 49,16 16,-33-55,2 0,53 68,-44-69,-15-19,26 27,-39-46,0 0,0-1,0 0,1-1,0 0,0 0,0-1,15 6,-20-9,0 0,-1 0,1-1,0 1,0-1,0 0,0 0,0 0,0 0,0 0,0-1,0 1,0-1,-1 0,1 0,5-2,-4 0,0 1,1-1,-1-1,0 1,0 0,-1-1,1 0,5-8,0-2,0-1,-1 0,-1-1,9-28,-6 15,-1 1,-2-1,0-1,-3 1,3-38,-7 49,1 9,0-1,-1 1,-1-1,0 1,0 0,0-1,-1 1,-1 0,-3-9,6 17,0 0,0 1,-1-1,1 1,0-1,0 0,-1 1,1-1,0 1,-1-1,1 1,-1-1,1 1,0-1,-1 1,1 0,-1-1,1 1,-1 0,0-1,1 1,-1 0,1-1,-1 1,0 0,1 0,-1 0,1 0,-1 0,0 0,1 0,-1 0,0 0,1 0,-1 0,1 0,-1 0,0 0,0 1,0 0,0-1,0 1,0 0,1 0,-1 0,0 0,0 0,1 0,-1 1,1-1,-1 0,1 0,-1 0,1 0,0 1,0-1,-1 0,1 0,0 3,1 15,0 1,1-1,1 1,1-1,0 0,2 0,0-1,1 0,1 0,0 0,2-1,0 0,1-1,0 0,25 26,-33-40,0 1,0 0,0-1,0 1,0-1,1 0,-1 0,1 0,-1 0,1-1,0 0,0 1,0-1,0-1,-1 1,1 0,0-1,0 0,0 0,0 0,0-1,0 1,0-1,0 0,0 0,0 0,0-1,-1 1,1-1,-1 0,1 0,5-4,-3 1,1 0,-1 0,0 0,-1-1,1 0,-1 0,0-1,-1 1,1-1,-1 0,-1 0,1 0,-1-1,0 1,2-14,-1-11,-2 0,-1 0,-6-54,3 68,-1 1,-1-1,0 1,-2 0,-10-25,11 32,0 0,0 0,-1 1,-1-1,0 1,0 1,0-1,-1 1,-17-13,22 20,0-1,1 0,-1 1,0 0,-1-1,1 1,0 1,0-1,0 0,0 1,-1-1,1 1,0 0,-1 0,1 0,0 1,0-1,-1 1,1 0,0 0,0 0,0 0,0 0,0 1,0-1,0 1,-4 4,4-4,0 0,1 1,-1-1,1 1,0-1,0 1,0 0,0 0,0 0,1 0,-1 0,1 0,0 1,0-1,0 0,0 1,0-1,1 1,0-1,0 1,0-1,0 1,0-1,1 0,-1 1,3 5,-2-7,0 0,0 1,0-1,1 0,-1 0,1 0,0 0,-1 0,1 0,0-1,0 1,0 0,0-1,0 0,1 1,-1-1,0 0,1 0,-1 0,1-1,-1 1,1 0,-1-1,1 0,4 1,-1-1,1 0,-1-1,0 1,0-1,1 0,-1 0,0-1,0 0,9-4,22-16,0-1,37-31,15-10,-63 47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2.72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56 264,'-3'1,"1"-1,0 0,0 0,0 1,0-1,0 1,0 0,0 0,0-1,0 1,0 0,0 1,0-1,1 0,-1 1,0-1,1 1,-1-1,1 1,0-1,-1 1,1 0,0 0,0 0,0 0,0 0,1 0,-1 0,0 0,0 3,-1 8,0 0,1-1,0 1,1 13,0-15,1 6,1 1,0 0,2-1,0 1,1-1,0 0,2-1,0 1,0-1,14 19,-19-31,1 0,0-1,0 1,0-1,1 1,-1-1,1 0,0 0,0-1,8 5,-10-6,0-1,0 1,0 0,1-1,-1 1,0-1,0 0,1 0,-1 0,0 0,0 0,0-1,1 1,-1 0,0-1,0 0,0 1,0-1,0 0,0 0,0 0,0-1,0 1,2-3,1 0,-1 0,1-1,-1 0,0 1,-1-2,1 1,-1 0,0-1,0 1,-1-1,0 0,0 0,0 0,0 0,0-7,0-9,-1 1,-1-1,-3-23,1 24,1 0,3-39,-1 60,-1 0,0 1,0-1,0 0,0 1,0-1,0 0,1 0,-1 1,0-1,0 0,0 0,1 0,-1 1,0-1,0 0,1 0,-1 0,0 1,1-1,-1 0,0 0,0 0,1 0,-1 0,0 0,1 0,-1 0,0 0,1 0,-1 0,0 0,1 0,-1 0,0 0,0 0,1 0,-1 0,0 0,1-1,-1 1,0 0,0 0,1 0,-1 0,0-1,0 1,1 0,-1 0,0 0,0-1,0 1,1 0,-1-1,0 1,0 0,0 0,0-1,0 1,0 0,0-1,0 1,0 0,1 0,-1-1,0 1,0 0,-1-1,20 29,-13-20,1 3,1-1,0 0,1-1,0 0,17 14,-22-21,-1 1,0-1,1 0,0 0,-1-1,1 1,0-1,0 0,0 0,0 0,0-1,0 1,0-1,0 0,0 0,0 0,0-1,0 0,0 1,0-1,0-1,5-1,-6 1,0 0,0 0,0 0,0 0,-1-1,1 1,-1-1,1 0,-1 0,0 0,0 0,0 0,0 0,-1-1,1 1,-1-1,0 1,0-1,0 1,-1-1,1 1,-1-1,0 0,0-4,0-4,0-1,-1 1,-1 0,0-1,-7-22,6 25,-1-1,0 2,0-1,-2 0,1 1,-1 0,0 0,-1 1,0-1,0 1,-1 1,0 0,0 0,0 0,-1 1,0 0,-14-6,22 12,1 0,-1 0,1 0,-1 0,1 0,-1 0,1 0,-1 0,1-1,0 1,-1 0,1 0,-1-1,1 1,-1 0,1-1,0 1,-1 0,1-1,0 1,-1 0,1-1,0 1,-1-1,1 1,0-1,0 1,0-1,-1 0,14-6,-7 4,33-17,55-36,-71 40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5.23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216 573,'0'-1,"0"0,-1 0,1 0,0-1,-1 1,1 0,-1 0,0 0,1 0,-1 0,0 0,0 0,1 0,-1 0,0 0,0 0,0 0,0 0,0 1,0-1,-1 1,1-1,0 0,0 1,0 0,0-1,-1 1,1 0,0 0,-3-1,0 1,-1-1,0 1,0-1,0 1,1 1,-10 0,8 1,0 1,-1-1,2 1,-1 0,0 0,0 1,1 0,0 0,0 0,0 0,0 1,1 0,0 0,-7 10,3-2,0 1,1-1,1 1,0 1,-5 18,8-21,0 0,0 0,2 1,0-1,0 0,1 1,0-1,1 1,1-1,0 0,0 0,1 0,1 0,0 0,1-1,7 14,-11-23,0 0,0 0,1 1,-1-1,1 0,0-1,-1 1,1 0,0 0,0-1,0 1,0-1,0 1,1-1,-1 0,0 0,1 0,-1 0,0 0,1-1,-1 1,1-1,-1 0,1 1,-1-1,1 0,0-1,-1 1,1 0,-1-1,1 1,-1-1,0 0,1 0,-1 0,3-1,0-2,1 1,-1-1,0 0,-1 0,1 0,-1-1,0 0,0 0,0 0,0 0,-1 0,0-1,4-10,1-6,-1-1,-1 0,0-1,-2 1,-1-1,0-43,-4-79,7 181,2-1,17 47,-19-64,1 0,1-1,1 0,0 0,1-1,19 22,-27-34,1-1,-1 0,1 1,-1-1,1-1,0 1,0 0,-1 0,1-1,0 0,1 0,-1 1,0-2,4 2,-5-2,0 0,-1 0,1 0,0 0,-1-1,1 1,0 0,-1-1,1 1,0-1,-1 0,1 1,-1-1,1 0,-1 0,0 0,1 0,-1 0,0-1,0 1,0 0,1 0,-1-1,-1 1,1-1,0 1,0-1,0 1,0-4,3-8,-1 0,0 0,-1-1,-1 0,0 1,0-1,-2 0,-1-15,0 13,1-1,1 1,1 0,0 0,5-25,-1 19,-1-1,-1 0,0-26,0-1,-2 48,-1 1,0-1,0 0,1 0,-1 0,1 0,-1 1,1-1,0 0,0 0,0 1,0-1,0 1,0-1,2-1,-2 2,-1 1,1 0,0-1,0 1,-1 0,1 0,0-1,0 1,0 0,0 0,-1 0,1 0,0 0,0 0,0 0,0 0,0 0,-1 0,1 1,0-1,0 0,0 1,-1-1,1 0,0 1,-1-1,1 1,0-1,-1 1,1-1,0 1,-1 0,1-1,0 2,12 14,-1 0,-1 1,0 0,-1 1,-1 0,-1 0,8 25,12 25,-6-15,-20-52,0-8,-1-8,-3-95,3-74,-1 179,1 0,0 1,0-1,1 0,-1 1,1-1,0 1,0 0,1-1,4-5,-6 9,-1 0,1 0,0 1,0-1,-1 0,1 0,0 1,0-1,0 1,0-1,0 1,0-1,0 1,0 0,0-1,0 1,0 0,0 0,0 0,2 0,-2 0,1 1,-1-1,1 1,-1 0,1-1,-1 1,1 0,-1 0,0 0,1 0,-1 1,0-1,0 0,0 0,0 1,0-1,1 3,9 15,-1 0,-1 1,9 30,-13-32,1-1,1 0,1 0,0-1,1 0,11 15,-17-28,2 4,0-1,1 1,0-1,1 0,9 7,-15-12,1 0,0 0,-1 0,1-1,-1 1,1-1,0 1,-1-1,1 1,0-1,-1 0,1 0,0 0,0 0,-1 0,1 0,0 0,0-1,-1 1,1 0,0-1,-1 0,1 1,0-1,-1 0,1 0,-1 0,0 0,1 0,-1 0,0 0,3-3,2-3,-1 0,1-1,-1 0,-1 0,1 0,-1-1,-1 1,4-13,-1 2,-2 0,4-39,-6-117,-4 95,2 80,0 0,0 0,0 0,0 0,0 0,0 0,0 0,0 0,0 0,0 0,0 0,1 0,-1 0,0 0,0 0,0 0,0 0,0 0,0 1,0-1,0 0,0 0,0 0,0 0,0 0,0 0,0 0,0 0,0-1,0 1,0 0,1 0,-1 0,0 0,0 0,0 0,0 0,0 0,0 0,0 0,0 0,0 0,0 0,0 0,0 0,0 0,5 10,4 16,-5-14,5 19,2-1,16 35,-23-58,0 1,0-1,1 0,0 0,0 0,0-1,1 0,0 0,0-1,1 1,0-1,0 0,12 5,-17-9,0 0,0 0,0 0,1-1,-1 1,0-1,0 0,1 1,-1-1,0 0,1 0,-1-1,0 1,1 0,-1-1,0 1,4-3,-3 2,1-1,-1 0,0-1,0 1,0 0,0-1,0 0,0 0,3-5,2-3,-2 0,1-1,-1 0,-1 0,4-14,-4 8,-1 0,0 0,-1-1,0-25,-5-77,0 71,19 158,-10-68,1-1,2-1,29 74,44 69,-44-102,37 75,76 180,-134-286,80 245,-85-244,35 162,-41-172,-3-23,-1-1,-1 1,1 30,-4-40,1 0,-1-1,0 0,0 1,-1-1,0 0,0 1,0-1,0 0,-1 0,0-1,0 1,0-1,-1 1,-5 5,4-6,0 0,0 0,-1 0,0 0,0-1,0 0,0 0,0-1,0 1,-1-1,1-1,-1 1,1-1,-1 0,0-1,1 0,-1 0,0 0,-7-2,-12-2,-1-2,1 0,-35-15,60 21,-11-5,1 1,-1-2,1 1,0-2,0 1,0-2,1 1,-14-14,17 13,0 0,1 0,0-1,0 0,1 0,0 0,0-1,1 0,0 0,-3-14,2-2,1 0,1 1,1-1,3-52,23-101,14-13,61-185,20-60,-111 391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6.49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219 1744,'16'-17,"-1"-1,-1-1,-1 0,0-1,-1-1,16-39,38-139,-64 190,9-34,-2-2,-2 1,-1-1,-2-65,-25-181,9 208,-5 1,-2 1,-4 0,-4 2,-62-129,75 182,0 1,-2 1,-33-41,46 63,1-1,-1 0,1 1,-1 0,0 0,0 0,0 0,0 0,0 0,0 1,-1-1,1 1,0 0,-1 0,1 1,-1-1,1 0,-1 1,0 0,-3 0,4 1,0-1,1 1,-1 0,0 0,1 0,-1 0,1 0,0 0,-1 1,1-1,0 1,0 0,0 0,0-1,0 1,0 1,0-1,1 0,-1 0,1 1,0-1,-1 0,1 1,0-1,0 1,0 4,-3 19,0 1,2 0,2 0,0 0,5 28,-4-40,5 43,3 0,3 0,2-1,30 80,110 211,21-35,22-11,-86-134,14 19,169 280,-168-236,-115-212,-6-11,0 0,-1 0,5 11,-6-5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6.922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12 482,'0'0,"-1"0,1 0,0 0,-1 0,1 0,-1 0,1 0,0 0,-1 0,1 0,0 0,-1 0,1 0,0 0,-1 0,1 0,0-1,-1 1,1 0,0 0,-1 0,1-1,0 1,-1 0,1-1,0 1,0 0,-1 0,1-1,0 1,0 0,0-1,0 1,-1 0,1-1,0 1,0 0,0-1,0 1,0-1,0 1,0 0,0-1,0 1,0 0,0-1,0 1,0-1,0 1,0 0,1-1,-1 1,0 0,0-1,0 1,1 0,-1-1,0 1,0 0,1-1,15-19,25-13,1 2,2 2,64-33,-74 43,379-237,-390 239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1:59.12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319 1034,'-2'-4,"1"0,-1 0,1 1,-1-1,0 0,0 1,-1 0,1 0,-1-1,1 2,-7-6,4 3,-3-4,-1 0,0 1,0 0,-1 0,-16-9,22 15,0 0,0 1,0-1,0 1,0 0,0 0,0 0,-1 0,1 1,0 0,-1 0,1 0,0 0,-1 1,1-1,0 1,0 0,0 1,-5 1,1 1,1 0,-1 0,1 1,0 0,0 0,1 1,-1 0,1 0,0 1,1-1,0 1,0 1,0-1,1 1,0-1,1 1,-1 0,2 0,-4 13,2-4,1 1,1-1,0 0,2 1,0 0,1-1,0 1,7 28,-3-25,0-1,1 0,1-1,1 0,12 23,-16-36,-1-1,1 0,0 0,0 0,0-1,1 1,0-1,0 0,8 4,-9-6,0 0,0 0,0 0,0-1,0 0,1 0,-1 0,1-1,-1 1,0-1,1 0,-1 0,1-1,8-1,-8 1,0 0,0-1,1 0,-1 0,0 0,0 0,-1-1,1 0,0 0,-1 0,0-1,0 1,0-1,0 0,0 0,-1 0,0-1,5-8,-3 4,-2 0,1 0,-1-1,-1 1,0-1,0 0,-1 0,0 1,-1-16,-7-146,4 141,-1 0,-2 0,-15-46,-17-54,38 130,0 0,0 0,0 0,0 0,0 0,-1 0,1 0,0 0,0 0,0 0,0 0,0 0,0 0,0 0,0 0,0 0,0 0,0 0,0 0,0 0,0 0,0 0,0 0,0 0,0 0,0 0,0 0,1 10,4 16,12 20,39 79,-43-102,1 0,1 0,1-1,36 37,-50-56,1-1,0 0,0 1,0-1,0 0,0-1,1 1,-1-1,0 1,1-1,-1 0,1 0,0 0,-1-1,1 1,0-1,-1 0,7 0,-7-1,0 1,-1-1,1 0,-1 0,1 0,-1 0,1 0,-1 0,0-1,1 1,-1-1,0 0,0 1,0-1,0 0,-1 0,1-1,0 1,-1 0,0 0,1-1,-1 1,0-1,0 1,1-6,2-12,-2 1,0-1,-1 0,-1 0,-3-20,1-6,0 16,-2 0,-7-31,3 22,-19-62,5 22,43 137,-6-21,3 12,24 46,-34-79,1 0,1 0,1-1,0-1,0 1,20 16,-30-30,0 1,1-1,-1 0,0 0,1 0,-1 0,1 0,0 0,-1-1,1 1,-1 0,1-1,0 1,0-1,-1 0,1 0,0 1,3-1,-4-1,1 1,-1-1,0 1,1-1,-1 0,1 1,-1-1,0 0,0 0,0 0,1 0,-1 0,0 0,0 0,0-1,0 1,0-2,2-3,0 0,0 0,-1 0,0 0,0-1,-1 1,1 0,-1-10,1-12,-2 0,-1 0,-2 0,0 1,-10-37,10 57,1-1,1 0,-1 0,2 0,-1 0,1 0,0 0,0 0,2-9,-2 16,1 0,-1 1,0-1,0 0,1 1,-1-1,0 0,1 1,-1-1,1 1,-1-1,0 1,1-1,0 1,-1-1,1 1,-1-1,1 1,-1 0,1-1,0 1,-1 0,1 0,0-1,-1 1,1 0,0 0,-1 0,1 0,0 0,0 0,-1 0,1 0,0 0,-1 0,1 0,0 0,-1 1,1-1,0 0,-1 0,1 1,0-1,-1 1,1-1,-1 0,1 1,0 0,31 26,-28-23,11 11,-5-5,0 0,1-1,0 0,13 8,-21-15,0-1,0 1,0-1,0 1,0-1,0 0,1 0,-1 0,0-1,1 1,-1-1,1 0,-1 0,1 0,-1-1,0 1,1-1,-1 1,1-1,-1 0,0-1,3 0,-4 1,0 0,0-1,-1 1,1 0,-1-1,1 1,-1 0,0-1,1 0,-1 1,0-1,0 0,0 1,0-1,-1 0,2-2,-1-1,0 0,0 0,0-1,0 1,-1 0,0-6,-2-5,0 0,0 0,-7-17,3 13,-1 0,0 0,-2 1,-1 0,0 1,-1 0,-1 0,0 1,-2 1,-27-27,17 25,22 17,1 0,0 0,-1 0,1 0,-1 1,0-1,1 0,-1 1,1-1,-1 1,0 0,1 0,-1-1,0 1,-1 0,3 3,9 0,8 2,-8-5,0 0,0 0,-1-1,1 0,0 0,-1-1,1 0,-1-1,1 0,-1 0,14-8,-5 1,-1-1,-1 0,0-1,17-18,-30 28,1-1,-1 1,1 0,-1 0,1 0,0 1,0-1,0 1,0-1,4 0,-6 1,0 1,1 0,-1 0,0 0,1 0,-1 0,0 0,0 1,1-1,-1 0,0 1,0-1,0 1,1-1,-1 1,0-1,0 1,0 0,0 0,0-1,0 1,0 0,0 0,-1 0,1 0,0 0,0 0,0 2,8 13,-2 0,0 0,6 18,-7-14,17 31,-16-36,2 0,-1-1,2 0,0 0,19 18,-26-28,1-1,0 0,0 0,0 0,0-1,1 1,-1-1,1 0,-1 0,1-1,0 0,0 1,0-1,-1-1,1 1,0-1,0 0,0 0,0 0,0-1,0 0,0 0,5-2,-6 2,0 0,0-1,0 0,0 0,-1 0,1 0,-1 0,0-1,0 0,1 1,-2-1,1 0,3-5,-2 2,0 0,-1 0,0-1,0 1,-1-1,1 0,0-7,1-10,-1 0,-1 0,-3-36,1 56,-1-12,-1 1,0 0,-2 0,1 0,-2 0,0 1,-1-1,0 1,-1 0,-1 1,0 0,-11-14,14 21,0 0,-1 1,1-1,-1 1,0 0,-1 1,1-1,-1 1,0 1,0-1,-9-2,11 4,-1 1,0 0,1 0,-1 1,0-1,0 1,0 0,1 1,-1 0,0 0,1 0,-1 0,1 1,-1 0,1 0,-9 5,8-4,0 0,1 0,-1 1,1 0,0 0,0 0,0 0,1 1,0 0,-1 0,2 0,-1 0,0 1,1 0,0-1,1 1,-4 11,2 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1.39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58 1133,'-1'0,"1"1,0-1,-1 0,1 1,0-1,-1 0,1 1,-1-1,1 0,0 0,-1 0,1 1,-1-1,1 0,-1 0,1 0,-1 0,1 0,0 0,-1 0,1 0,-1 0,1 0,-1 0,1 0,-1 0,1 0,-1 0,1-1,-1 1,1 0,0 0,-1-1,-12-15,-1-25,8 8,1-1,2 0,2 0,1 0,4-35,-4 67,0-1,1 1,-1 0,1-1,0 1,-1 0,1 0,0-1,0 1,0 0,1 0,-1 0,0 0,3-3,-3 5,0-1,0 1,0-1,0 1,0 0,0-1,0 1,0 0,0-1,0 1,0 0,0 0,0 0,0 0,0 0,0 0,0 0,0 1,0-1,0 0,0 0,0 1,0-1,0 1,0-1,-1 1,1-1,0 1,0 0,0-1,-1 1,1 0,0-1,-1 1,2 1,6 7,-1 0,-1 0,1 0,-1 0,-1 1,7 14,21 69,-15-37,-8-25,-7-21,-1 0,2-1,-1 1,1-1,1 0,0 0,10 14,-15-22,0-1,0 0,1 0,-1 0,0 0,0 0,0 0,1 0,-1 0,0 1,0-1,1 0,-1 0,0 0,0 0,1 0,-1 0,0 0,0 0,1-1,-1 1,0 0,0 0,0 0,1 0,-1 0,0 0,0 0,1 0,-1-1,0 1,0 0,0 0,0 0,1 0,-1-1,0 1,0 0,0 0,0-1,0 1,0 0,0 0,1 0,-1-1,0 1,0 0,0 0,0-1,0 1,0 0,0 0,0-1,0 1,0 0,0 0,0-1,-1 1,3-16,-4-2,-8-32,-2-13,11 32,1 0,1 0,2 0,1 0,17-60,-19 83,1 0,0 0,0 0,1 1,0-1,9-10,-12 16,0 0,1 1,-1-1,1 1,-1-1,1 1,0 0,-1 0,1 0,0 0,0 0,0 0,4-1,-5 2,1 0,-1 0,0 0,1 0,-1 0,1 1,-1-1,1 0,-1 1,0-1,1 1,-1 0,0-1,1 1,-1 0,0 0,0 0,0 0,1 0,-1 0,0 0,1 1,5 8,-1 1,0-1,0 1,-1 0,0 1,-1-1,0 1,-1 0,2 14,9 26,-9-38,-1 1,1 1,1-1,0 0,13 21,-17-34,-1 1,1-1,-1 0,1 1,0-1,0 0,0 0,0 0,1 0,-1-1,0 1,1 0,-1-1,1 0,-1 1,1-1,0 0,0-1,0 1,-1 0,1-1,0 0,0 1,0-1,0 0,0 0,0-1,-1 1,1-1,0 1,0-1,3-1,-2 0,1-1,-1 1,1-1,-1 0,0 0,0 0,0 0,0-1,-1 1,1-1,-1 0,0 0,0-1,0 1,-1-1,4-8,1-5,-1-1,-1 0,3-21,-3 15,-2 12,-1 0,-1-1,0 1,0-1,-2 1,1-1,-2 1,0 0,-4-16,0-9,5 29,-1-1,1 1,-6-14,0 12,1 15,5-2,0 0,0 1,0-1,0 0,1 1,-1-1,1 0,0 4,2 22,2 0,1 0,1 0,11 33,186 550,-178-542,58 145,71 181,-82-204,53 205,-119-366,-1 1,-1-1,-1 1,-2 0,-4 48,2-70,-1 0,1-1,-1 1,-1-1,0 0,0 0,0 0,-1 0,0-1,-1 1,0-1,0 0,0 0,-1-1,-12 12,10-12,0 0,-1-1,1 0,-1 0,-1-1,1 0,0 0,-1-1,0-1,0 1,0-2,0 1,-12-1,2-1,0-1,1-1,-1-1,1 0,0-2,0 0,-26-12,9 1,0-1,-56-39,78 46,0-2,0 0,1 0,1-1,0-1,1 0,1 0,0-1,1-1,-11-24,6 8,2-2,1 1,1-2,-6-47,13 60,2-1,0 0,5-45,18-69,-18 116,80-308,-25 114,-30 83,-5-2,-6 0,1-205,-19 239,-3-229,-1 269,-3 0,-2 0,-3 1,-3 0,-2 1,-2 1,-29-58,47 114,1 0,0 0,-1-1,1 1,-1 0,1 0,-1 0,0 0,1 0,-1 0,0 0,0 0,0 1,0-1,0 0,0 0,0 1,0-1,-1 0,2 1,-1 0,0 1,1-1,-1 1,1-1,-1 0,1 1,0-1,-1 1,1-1,-1 1,1-1,0 1,-1 0,1-1,0 1,0-1,0 1,-1 0,1-1,0 1,0 0,0 1,-4 49,4-51,2 36,12 68,-4-40,6 23,4-1,39 102,-40-128,-2-11,2-1,2-1,3-1,47 72,-33-61,-7-9,69 80,-90-118,0 0,0 0,1-1,0 0,0-1,15 8,-22-14,0 0,0 0,1-1,-1 1,1-1,-1 0,1 0,0-1,-1 1,1-1,0 0,-1 0,1-1,0 1,-1-1,1 0,-1 0,1-1,-1 0,0 1,1-1,4-4,1 0,0-2,0 1,-1-2,0 1,-1-1,1 0,-2-1,1 0,-2 0,1-1,5-11,-1-4,0-1,-2 0,11-48,-17 58,-1 0,0 0,-1 0,0 0,-2-1,0 1,-1 0,-1 0,-7-24,5 23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1.814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8 468,'-1'0,"1"0,-1 0,1 1,-1-1,1 1,-1-1,1 0,0 1,-1-1,1 1,0-1,-1 1,1-1,0 1,0-1,-1 1,1 0,0-1,0 1,0-1,0 1,0-1,0 1,0 0,0-1,0 1,0-1,0 1,0 0,0-1,1 1,-1-1,0 1,0-1,1 1,-1-1,0 1,0-1,1 1,-1-1,1 1,-1-1,1 1,0 0,1-1,-1 1,0-1,1 1,-1-1,0 1,1-1,-1 0,1 0,-1 0,0 0,1 0,-1 0,1 0,-1 0,0-1,3 0,15-6,-2-1,1 0,-1-2,0 0,22-18,71-70,-37 31,-39 38,146-134,-125 109,-42 45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2.57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64 0,'-4'0,"-2"5,1 5,0 7,6-1,8-3,1-7,0-10,-7-9,-8-2,-3-2,-5 5,0 9,-3 6,2 7,8 1,4-1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6T20:12:03.449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27 0,'34'78,"-3"12,56 114,-38-98,-32-64,3-2,35 57,-53-96,-3-8,-2-8,-36-74,7 18,-66-167,83 205,-2 0,-1 1,-1 1,-29-35,32 49,0 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24" Type="http://schemas.openxmlformats.org/officeDocument/2006/relationships/customXml" Target="../ink/ink12.xml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30" Type="http://schemas.openxmlformats.org/officeDocument/2006/relationships/customXml" Target="../ink/ink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7EE8F2-F127-4E66-A8C4-C070799EF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 Rozprawce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D0F12B-ABC0-421F-8EE7-398A0584B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Uczmy się na dobrych przykładach </a:t>
            </a:r>
            <a:br>
              <a:rPr lang="pl-PL" dirty="0"/>
            </a:br>
            <a:r>
              <a:rPr lang="pl-PL" dirty="0"/>
              <a:t>i na anonimowych błędach!</a:t>
            </a:r>
          </a:p>
        </p:txBody>
      </p:sp>
    </p:spTree>
    <p:extLst>
      <p:ext uri="{BB962C8B-B14F-4D97-AF65-F5344CB8AC3E}">
        <p14:creationId xmlns:p14="http://schemas.microsoft.com/office/powerpoint/2010/main" val="24709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C7A9CC-9AEF-49FC-9120-54B31984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rodzaje rozprawek</a:t>
            </a:r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96CF3D9B-9AAB-4E6F-8266-A8822585F28D}"/>
              </a:ext>
            </a:extLst>
          </p:cNvPr>
          <p:cNvCxnSpPr/>
          <p:nvPr/>
        </p:nvCxnSpPr>
        <p:spPr>
          <a:xfrm flipH="1">
            <a:off x="4043363" y="1295400"/>
            <a:ext cx="1743075" cy="8763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E6AB7856-2889-41E0-AD8B-36E87951D60F}"/>
              </a:ext>
            </a:extLst>
          </p:cNvPr>
          <p:cNvCxnSpPr>
            <a:cxnSpLocks/>
          </p:cNvCxnSpPr>
          <p:nvPr/>
        </p:nvCxnSpPr>
        <p:spPr>
          <a:xfrm>
            <a:off x="7077076" y="1238250"/>
            <a:ext cx="1733549" cy="8763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02ADACC-7932-42FF-B102-83CE393219B4}"/>
              </a:ext>
            </a:extLst>
          </p:cNvPr>
          <p:cNvSpPr txBox="1"/>
          <p:nvPr/>
        </p:nvSpPr>
        <p:spPr>
          <a:xfrm>
            <a:off x="1885950" y="2276475"/>
            <a:ext cx="37814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 tezą (dedukcyjna)</a:t>
            </a:r>
          </a:p>
          <a:p>
            <a:endParaRPr lang="pl-PL" dirty="0"/>
          </a:p>
          <a:p>
            <a:r>
              <a:rPr lang="pl-PL" dirty="0"/>
              <a:t>Teza jest rodzajem opinii, co do której jesteśmy przekonani, że jest prawdziwa.</a:t>
            </a:r>
          </a:p>
          <a:p>
            <a:endParaRPr lang="pl-PL" dirty="0"/>
          </a:p>
          <a:p>
            <a:r>
              <a:rPr lang="pl-PL" dirty="0"/>
              <a:t>Tezę trzeba udowodnić, więc zazwyczaj podaje się tylko argumenty ją potwierdzające!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2669176-D6C5-462B-B65A-8727407D5388}"/>
              </a:ext>
            </a:extLst>
          </p:cNvPr>
          <p:cNvSpPr txBox="1"/>
          <p:nvPr/>
        </p:nvSpPr>
        <p:spPr>
          <a:xfrm>
            <a:off x="7191375" y="2171700"/>
            <a:ext cx="378142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Z hipotezą (indukcyjna)</a:t>
            </a:r>
          </a:p>
          <a:p>
            <a:endParaRPr lang="pl-PL" dirty="0"/>
          </a:p>
          <a:p>
            <a:r>
              <a:rPr lang="pl-PL" dirty="0"/>
              <a:t>Hipoteza to pogląd, który chcemy sprawdzić.</a:t>
            </a:r>
            <a:br>
              <a:rPr lang="pl-PL" dirty="0"/>
            </a:br>
            <a:r>
              <a:rPr lang="pl-PL" dirty="0"/>
              <a:t>Hipotezę może w rozprawce zastąpić pytanie badawcze.</a:t>
            </a:r>
          </a:p>
          <a:p>
            <a:endParaRPr lang="pl-PL" dirty="0"/>
          </a:p>
          <a:p>
            <a:r>
              <a:rPr lang="pl-PL" dirty="0"/>
              <a:t>Hipotezę trzeba sprawdzić, więc zazwyczaj podaje się argument, po nim kontrargument i jeszcze jeden argument lub kontrargument – </a:t>
            </a:r>
            <a:br>
              <a:rPr lang="pl-PL" dirty="0"/>
            </a:br>
            <a:r>
              <a:rPr lang="pl-PL" dirty="0"/>
              <a:t>i w podsumowaniu należy się zdecydować.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Pismo odręczne 2">
                <a:extLst>
                  <a:ext uri="{FF2B5EF4-FFF2-40B4-BE49-F238E27FC236}">
                    <a16:creationId xmlns:a16="http://schemas.microsoft.com/office/drawing/2014/main" id="{FDB28C91-998D-4858-8BA2-D23EBBC6AA60}"/>
                  </a:ext>
                </a:extLst>
              </p14:cNvPr>
              <p14:cNvContentPartPr/>
              <p14:nvPr/>
            </p14:nvContentPartPr>
            <p14:xfrm rot="431741">
              <a:off x="1403175" y="2346016"/>
              <a:ext cx="4870080" cy="2996640"/>
            </p14:xfrm>
          </p:contentPart>
        </mc:Choice>
        <mc:Fallback>
          <p:pic>
            <p:nvPicPr>
              <p:cNvPr id="3" name="Pismo odręczne 2">
                <a:extLst>
                  <a:ext uri="{FF2B5EF4-FFF2-40B4-BE49-F238E27FC236}">
                    <a16:creationId xmlns:a16="http://schemas.microsoft.com/office/drawing/2014/main" id="{FDB28C91-998D-4858-8BA2-D23EBBC6AA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 rot="431741">
                <a:off x="1394175" y="2337376"/>
                <a:ext cx="4887720" cy="301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a 22">
            <a:extLst>
              <a:ext uri="{FF2B5EF4-FFF2-40B4-BE49-F238E27FC236}">
                <a16:creationId xmlns:a16="http://schemas.microsoft.com/office/drawing/2014/main" id="{FBD67EDA-940C-4B49-9D0A-113B5E96ABB9}"/>
              </a:ext>
            </a:extLst>
          </p:cNvPr>
          <p:cNvGrpSpPr/>
          <p:nvPr/>
        </p:nvGrpSpPr>
        <p:grpSpPr>
          <a:xfrm>
            <a:off x="3330707" y="4686301"/>
            <a:ext cx="3193920" cy="1578600"/>
            <a:chOff x="1220835" y="4914705"/>
            <a:chExt cx="3193920" cy="157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" name="Pismo odręczne 5">
                  <a:extLst>
                    <a:ext uri="{FF2B5EF4-FFF2-40B4-BE49-F238E27FC236}">
                      <a16:creationId xmlns:a16="http://schemas.microsoft.com/office/drawing/2014/main" id="{15F4EE93-A920-4C05-8288-9E5C17D93E3F}"/>
                    </a:ext>
                  </a:extLst>
                </p14:cNvPr>
                <p14:cNvContentPartPr/>
                <p14:nvPr/>
              </p14:nvContentPartPr>
              <p14:xfrm>
                <a:off x="1220835" y="5628585"/>
                <a:ext cx="364680" cy="448560"/>
              </p14:xfrm>
            </p:contentPart>
          </mc:Choice>
          <mc:Fallback>
            <p:pic>
              <p:nvPicPr>
                <p:cNvPr id="6" name="Pismo odręczne 5">
                  <a:extLst>
                    <a:ext uri="{FF2B5EF4-FFF2-40B4-BE49-F238E27FC236}">
                      <a16:creationId xmlns:a16="http://schemas.microsoft.com/office/drawing/2014/main" id="{15F4EE93-A920-4C05-8288-9E5C17D93E3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11835" y="5619945"/>
                  <a:ext cx="38232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Pismo odręczne 8">
                  <a:extLst>
                    <a:ext uri="{FF2B5EF4-FFF2-40B4-BE49-F238E27FC236}">
                      <a16:creationId xmlns:a16="http://schemas.microsoft.com/office/drawing/2014/main" id="{8C38FD1C-AC90-4B68-B825-3E770A70BA25}"/>
                    </a:ext>
                  </a:extLst>
                </p14:cNvPr>
                <p14:cNvContentPartPr/>
                <p14:nvPr/>
              </p14:nvContentPartPr>
              <p14:xfrm>
                <a:off x="1460235" y="5496825"/>
                <a:ext cx="164880" cy="424440"/>
              </p14:xfrm>
            </p:contentPart>
          </mc:Choice>
          <mc:Fallback>
            <p:pic>
              <p:nvPicPr>
                <p:cNvPr id="9" name="Pismo odręczne 8">
                  <a:extLst>
                    <a:ext uri="{FF2B5EF4-FFF2-40B4-BE49-F238E27FC236}">
                      <a16:creationId xmlns:a16="http://schemas.microsoft.com/office/drawing/2014/main" id="{8C38FD1C-AC90-4B68-B825-3E770A70BA2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51595" y="5488185"/>
                  <a:ext cx="1825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Pismo odręczne 9">
                  <a:extLst>
                    <a:ext uri="{FF2B5EF4-FFF2-40B4-BE49-F238E27FC236}">
                      <a16:creationId xmlns:a16="http://schemas.microsoft.com/office/drawing/2014/main" id="{50B45FBF-3681-4733-9811-1AB604F0622F}"/>
                    </a:ext>
                  </a:extLst>
                </p14:cNvPr>
                <p14:cNvContentPartPr/>
                <p14:nvPr/>
              </p14:nvContentPartPr>
              <p14:xfrm>
                <a:off x="1657515" y="5688705"/>
                <a:ext cx="120960" cy="161640"/>
              </p14:xfrm>
            </p:contentPart>
          </mc:Choice>
          <mc:Fallback>
            <p:pic>
              <p:nvPicPr>
                <p:cNvPr id="10" name="Pismo odręczne 9">
                  <a:extLst>
                    <a:ext uri="{FF2B5EF4-FFF2-40B4-BE49-F238E27FC236}">
                      <a16:creationId xmlns:a16="http://schemas.microsoft.com/office/drawing/2014/main" id="{50B45FBF-3681-4733-9811-1AB604F0622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48515" y="5679705"/>
                  <a:ext cx="138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Pismo odręczne 10">
                  <a:extLst>
                    <a:ext uri="{FF2B5EF4-FFF2-40B4-BE49-F238E27FC236}">
                      <a16:creationId xmlns:a16="http://schemas.microsoft.com/office/drawing/2014/main" id="{2E6A1E3D-A012-4C89-910B-B5490683FEDD}"/>
                    </a:ext>
                  </a:extLst>
                </p14:cNvPr>
                <p14:cNvContentPartPr/>
                <p14:nvPr/>
              </p14:nvContentPartPr>
              <p14:xfrm>
                <a:off x="1797915" y="5591865"/>
                <a:ext cx="517320" cy="819360"/>
              </p14:xfrm>
            </p:contentPart>
          </mc:Choice>
          <mc:Fallback>
            <p:pic>
              <p:nvPicPr>
                <p:cNvPr id="11" name="Pismo odręczne 10">
                  <a:extLst>
                    <a:ext uri="{FF2B5EF4-FFF2-40B4-BE49-F238E27FC236}">
                      <a16:creationId xmlns:a16="http://schemas.microsoft.com/office/drawing/2014/main" id="{2E6A1E3D-A012-4C89-910B-B5490683FE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89275" y="5582865"/>
                  <a:ext cx="534960" cy="83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Pismo odręczne 11">
                  <a:extLst>
                    <a:ext uri="{FF2B5EF4-FFF2-40B4-BE49-F238E27FC236}">
                      <a16:creationId xmlns:a16="http://schemas.microsoft.com/office/drawing/2014/main" id="{003CE108-7C4E-46D4-9733-D12ACA818F8D}"/>
                    </a:ext>
                  </a:extLst>
                </p14:cNvPr>
                <p14:cNvContentPartPr/>
                <p14:nvPr/>
              </p14:nvContentPartPr>
              <p14:xfrm>
                <a:off x="2104275" y="5348145"/>
                <a:ext cx="418320" cy="366120"/>
              </p14:xfrm>
            </p:contentPart>
          </mc:Choice>
          <mc:Fallback>
            <p:pic>
              <p:nvPicPr>
                <p:cNvPr id="12" name="Pismo odręczne 11">
                  <a:extLst>
                    <a:ext uri="{FF2B5EF4-FFF2-40B4-BE49-F238E27FC236}">
                      <a16:creationId xmlns:a16="http://schemas.microsoft.com/office/drawing/2014/main" id="{003CE108-7C4E-46D4-9733-D12ACA818F8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95275" y="5339145"/>
                  <a:ext cx="43596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Pismo odręczne 12">
                  <a:extLst>
                    <a:ext uri="{FF2B5EF4-FFF2-40B4-BE49-F238E27FC236}">
                      <a16:creationId xmlns:a16="http://schemas.microsoft.com/office/drawing/2014/main" id="{6E78F8F6-BE23-4EA6-907C-0D24A83B3F2D}"/>
                    </a:ext>
                  </a:extLst>
                </p14:cNvPr>
                <p14:cNvContentPartPr/>
                <p14:nvPr/>
              </p14:nvContentPartPr>
              <p14:xfrm>
                <a:off x="2570475" y="5324025"/>
                <a:ext cx="171000" cy="232200"/>
              </p14:xfrm>
            </p:contentPart>
          </mc:Choice>
          <mc:Fallback>
            <p:pic>
              <p:nvPicPr>
                <p:cNvPr id="13" name="Pismo odręczne 12">
                  <a:extLst>
                    <a:ext uri="{FF2B5EF4-FFF2-40B4-BE49-F238E27FC236}">
                      <a16:creationId xmlns:a16="http://schemas.microsoft.com/office/drawing/2014/main" id="{6E78F8F6-BE23-4EA6-907C-0D24A83B3F2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61835" y="5315385"/>
                  <a:ext cx="1886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Pismo odręczne 13">
                  <a:extLst>
                    <a:ext uri="{FF2B5EF4-FFF2-40B4-BE49-F238E27FC236}">
                      <a16:creationId xmlns:a16="http://schemas.microsoft.com/office/drawing/2014/main" id="{3CA8B0E4-4BB8-4B0E-A7E9-60DE2653179D}"/>
                    </a:ext>
                  </a:extLst>
                </p14:cNvPr>
                <p14:cNvContentPartPr/>
                <p14:nvPr/>
              </p14:nvContentPartPr>
              <p14:xfrm>
                <a:off x="2808075" y="5108025"/>
                <a:ext cx="684720" cy="700920"/>
              </p14:xfrm>
            </p:contentPart>
          </mc:Choice>
          <mc:Fallback>
            <p:pic>
              <p:nvPicPr>
                <p:cNvPr id="14" name="Pismo odręczne 13">
                  <a:extLst>
                    <a:ext uri="{FF2B5EF4-FFF2-40B4-BE49-F238E27FC236}">
                      <a16:creationId xmlns:a16="http://schemas.microsoft.com/office/drawing/2014/main" id="{3CA8B0E4-4BB8-4B0E-A7E9-60DE265317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99435" y="5099025"/>
                  <a:ext cx="702360" cy="71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Pismo odręczne 15">
                  <a:extLst>
                    <a:ext uri="{FF2B5EF4-FFF2-40B4-BE49-F238E27FC236}">
                      <a16:creationId xmlns:a16="http://schemas.microsoft.com/office/drawing/2014/main" id="{795B83B3-7CA6-4E08-B8BB-7C236E402C78}"/>
                    </a:ext>
                  </a:extLst>
                </p14:cNvPr>
                <p14:cNvContentPartPr/>
                <p14:nvPr/>
              </p14:nvContentPartPr>
              <p14:xfrm>
                <a:off x="2864235" y="5515545"/>
                <a:ext cx="472320" cy="977760"/>
              </p14:xfrm>
            </p:contentPart>
          </mc:Choice>
          <mc:Fallback>
            <p:pic>
              <p:nvPicPr>
                <p:cNvPr id="16" name="Pismo odręczne 15">
                  <a:extLst>
                    <a:ext uri="{FF2B5EF4-FFF2-40B4-BE49-F238E27FC236}">
                      <a16:creationId xmlns:a16="http://schemas.microsoft.com/office/drawing/2014/main" id="{795B83B3-7CA6-4E08-B8BB-7C236E402C7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855595" y="5506545"/>
                  <a:ext cx="489960" cy="9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Pismo odręczne 16">
                  <a:extLst>
                    <a:ext uri="{FF2B5EF4-FFF2-40B4-BE49-F238E27FC236}">
                      <a16:creationId xmlns:a16="http://schemas.microsoft.com/office/drawing/2014/main" id="{AC26D5C7-1BC6-4644-BA0A-A31F1BFD09DC}"/>
                    </a:ext>
                  </a:extLst>
                </p14:cNvPr>
                <p14:cNvContentPartPr/>
                <p14:nvPr/>
              </p14:nvContentPartPr>
              <p14:xfrm>
                <a:off x="2938755" y="5902905"/>
                <a:ext cx="261000" cy="173880"/>
              </p14:xfrm>
            </p:contentPart>
          </mc:Choice>
          <mc:Fallback>
            <p:pic>
              <p:nvPicPr>
                <p:cNvPr id="17" name="Pismo odręczne 16">
                  <a:extLst>
                    <a:ext uri="{FF2B5EF4-FFF2-40B4-BE49-F238E27FC236}">
                      <a16:creationId xmlns:a16="http://schemas.microsoft.com/office/drawing/2014/main" id="{AC26D5C7-1BC6-4644-BA0A-A31F1BFD09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30115" y="5893905"/>
                  <a:ext cx="2786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Pismo odręczne 17">
                  <a:extLst>
                    <a:ext uri="{FF2B5EF4-FFF2-40B4-BE49-F238E27FC236}">
                      <a16:creationId xmlns:a16="http://schemas.microsoft.com/office/drawing/2014/main" id="{8F30EDAC-B53D-445F-B121-F805FA9A3903}"/>
                    </a:ext>
                  </a:extLst>
                </p14:cNvPr>
                <p14:cNvContentPartPr/>
                <p14:nvPr/>
              </p14:nvContentPartPr>
              <p14:xfrm>
                <a:off x="3161595" y="5418705"/>
                <a:ext cx="497160" cy="522720"/>
              </p14:xfrm>
            </p:contentPart>
          </mc:Choice>
          <mc:Fallback>
            <p:pic>
              <p:nvPicPr>
                <p:cNvPr id="18" name="Pismo odręczne 17">
                  <a:extLst>
                    <a:ext uri="{FF2B5EF4-FFF2-40B4-BE49-F238E27FC236}">
                      <a16:creationId xmlns:a16="http://schemas.microsoft.com/office/drawing/2014/main" id="{8F30EDAC-B53D-445F-B121-F805FA9A39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52955" y="5409705"/>
                  <a:ext cx="51480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Pismo odręczne 18">
                  <a:extLst>
                    <a:ext uri="{FF2B5EF4-FFF2-40B4-BE49-F238E27FC236}">
                      <a16:creationId xmlns:a16="http://schemas.microsoft.com/office/drawing/2014/main" id="{783092F3-B711-4027-B245-885B7A5C3F1F}"/>
                    </a:ext>
                  </a:extLst>
                </p14:cNvPr>
                <p14:cNvContentPartPr/>
                <p14:nvPr/>
              </p14:nvContentPartPr>
              <p14:xfrm>
                <a:off x="3684315" y="5097225"/>
                <a:ext cx="516600" cy="1104120"/>
              </p14:xfrm>
            </p:contentPart>
          </mc:Choice>
          <mc:Fallback>
            <p:pic>
              <p:nvPicPr>
                <p:cNvPr id="19" name="Pismo odręczne 18">
                  <a:extLst>
                    <a:ext uri="{FF2B5EF4-FFF2-40B4-BE49-F238E27FC236}">
                      <a16:creationId xmlns:a16="http://schemas.microsoft.com/office/drawing/2014/main" id="{783092F3-B711-4027-B245-885B7A5C3F1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75675" y="5088585"/>
                  <a:ext cx="534240" cy="11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Pismo odręczne 19">
                  <a:extLst>
                    <a:ext uri="{FF2B5EF4-FFF2-40B4-BE49-F238E27FC236}">
                      <a16:creationId xmlns:a16="http://schemas.microsoft.com/office/drawing/2014/main" id="{374518C3-076A-4DEC-A35D-5868A6715B97}"/>
                    </a:ext>
                  </a:extLst>
                </p14:cNvPr>
                <p14:cNvContentPartPr/>
                <p14:nvPr/>
              </p14:nvContentPartPr>
              <p14:xfrm>
                <a:off x="3854595" y="5203425"/>
                <a:ext cx="225000" cy="178200"/>
              </p14:xfrm>
            </p:contentPart>
          </mc:Choice>
          <mc:Fallback>
            <p:pic>
              <p:nvPicPr>
                <p:cNvPr id="20" name="Pismo odręczne 19">
                  <a:extLst>
                    <a:ext uri="{FF2B5EF4-FFF2-40B4-BE49-F238E27FC236}">
                      <a16:creationId xmlns:a16="http://schemas.microsoft.com/office/drawing/2014/main" id="{374518C3-076A-4DEC-A35D-5868A6715B9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45955" y="5194785"/>
                  <a:ext cx="2426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Pismo odręczne 20">
                  <a:extLst>
                    <a:ext uri="{FF2B5EF4-FFF2-40B4-BE49-F238E27FC236}">
                      <a16:creationId xmlns:a16="http://schemas.microsoft.com/office/drawing/2014/main" id="{3FDBD558-276B-4790-9600-E83EE1181037}"/>
                    </a:ext>
                  </a:extLst>
                </p14:cNvPr>
                <p14:cNvContentPartPr/>
                <p14:nvPr/>
              </p14:nvContentPartPr>
              <p14:xfrm>
                <a:off x="4386675" y="5343105"/>
                <a:ext cx="28080" cy="24480"/>
              </p14:xfrm>
            </p:contentPart>
          </mc:Choice>
          <mc:Fallback>
            <p:pic>
              <p:nvPicPr>
                <p:cNvPr id="21" name="Pismo odręczne 20">
                  <a:extLst>
                    <a:ext uri="{FF2B5EF4-FFF2-40B4-BE49-F238E27FC236}">
                      <a16:creationId xmlns:a16="http://schemas.microsoft.com/office/drawing/2014/main" id="{3FDBD558-276B-4790-9600-E83EE118103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77675" y="5334105"/>
                  <a:ext cx="457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Pismo odręczne 21">
                  <a:extLst>
                    <a:ext uri="{FF2B5EF4-FFF2-40B4-BE49-F238E27FC236}">
                      <a16:creationId xmlns:a16="http://schemas.microsoft.com/office/drawing/2014/main" id="{29330A0E-D6F2-4F82-B97F-15E55B581568}"/>
                    </a:ext>
                  </a:extLst>
                </p14:cNvPr>
                <p14:cNvContentPartPr/>
                <p14:nvPr/>
              </p14:nvContentPartPr>
              <p14:xfrm>
                <a:off x="4171755" y="4914705"/>
                <a:ext cx="116280" cy="236880"/>
              </p14:xfrm>
            </p:contentPart>
          </mc:Choice>
          <mc:Fallback>
            <p:pic>
              <p:nvPicPr>
                <p:cNvPr id="22" name="Pismo odręczne 21">
                  <a:extLst>
                    <a:ext uri="{FF2B5EF4-FFF2-40B4-BE49-F238E27FC236}">
                      <a16:creationId xmlns:a16="http://schemas.microsoft.com/office/drawing/2014/main" id="{29330A0E-D6F2-4F82-B97F-15E55B58156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62755" y="4905705"/>
                  <a:ext cx="133920" cy="25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9516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Przecinki po początku zdania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Kiedy typowe dla rozprawki struktury wymagają przecinków?</a:t>
            </a:r>
          </a:p>
        </p:txBody>
      </p:sp>
    </p:spTree>
    <p:extLst>
      <p:ext uri="{BB962C8B-B14F-4D97-AF65-F5344CB8AC3E}">
        <p14:creationId xmlns:p14="http://schemas.microsoft.com/office/powerpoint/2010/main" val="251934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F49DE-6B88-40CC-9444-00EA0ED3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Argumentacja a przecinki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57214F-8DA5-4A01-84ED-DE14D492A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790699"/>
          </a:xfrm>
        </p:spPr>
        <p:txBody>
          <a:bodyPr>
            <a:normAutofit/>
          </a:bodyPr>
          <a:lstStyle/>
          <a:p>
            <a:r>
              <a:rPr lang="pl-PL" sz="2400" dirty="0"/>
              <a:t>Po pierwsze, utwór porusza problemy wieku dorastania.</a:t>
            </a:r>
          </a:p>
          <a:p>
            <a:r>
              <a:rPr lang="pl-PL" sz="2400" dirty="0"/>
              <a:t>Po drugie, główni bohaterowie są nastolatkami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AB380645-1AFF-4627-A70F-C1CE11026194}"/>
              </a:ext>
            </a:extLst>
          </p:cNvPr>
          <p:cNvSpPr txBox="1">
            <a:spLocks/>
          </p:cNvSpPr>
          <p:nvPr/>
        </p:nvSpPr>
        <p:spPr>
          <a:xfrm>
            <a:off x="1371600" y="16668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Wymagają przecinka konstrukcje: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77C7BC6A-0BCE-445E-A5F8-160DBAF1034A}"/>
              </a:ext>
            </a:extLst>
          </p:cNvPr>
          <p:cNvSpPr txBox="1">
            <a:spLocks/>
          </p:cNvSpPr>
          <p:nvPr/>
        </p:nvSpPr>
        <p:spPr>
          <a:xfrm>
            <a:off x="1371600" y="41433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Nie wymagają przecinka konstrukcje: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68D66C15-C6F5-491D-8C20-23C4FBE4F10A}"/>
              </a:ext>
            </a:extLst>
          </p:cNvPr>
          <p:cNvSpPr txBox="1">
            <a:spLocks/>
          </p:cNvSpPr>
          <p:nvPr/>
        </p:nvSpPr>
        <p:spPr>
          <a:xfrm>
            <a:off x="1371600" y="4733926"/>
            <a:ext cx="9601200" cy="1790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Już na początku można zauważyć…</a:t>
            </a:r>
          </a:p>
          <a:p>
            <a:r>
              <a:rPr lang="pl-PL" sz="2400" dirty="0"/>
              <a:t>Inną cechą typową dla tego gatunku jest…</a:t>
            </a:r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37637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/>
              <a:t>Podsumowanie a przecinki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900"/>
            <a:ext cx="9601200" cy="1571625"/>
          </a:xfrm>
        </p:spPr>
        <p:txBody>
          <a:bodyPr>
            <a:normAutofit/>
          </a:bodyPr>
          <a:lstStyle/>
          <a:p>
            <a:r>
              <a:rPr lang="pl-PL" sz="2400" dirty="0"/>
              <a:t>Reasumując, sądzę, że…</a:t>
            </a:r>
          </a:p>
          <a:p>
            <a:r>
              <a:rPr lang="pl-PL" sz="2400" dirty="0"/>
              <a:t>Mogę stwierdzić, że…</a:t>
            </a:r>
          </a:p>
          <a:p>
            <a:r>
              <a:rPr lang="pl-PL" sz="2400" dirty="0"/>
              <a:t>Wnioskując z powyższych faktów, można powiedzieć…</a:t>
            </a:r>
          </a:p>
          <a:p>
            <a:pPr marL="0" indent="0">
              <a:buNone/>
            </a:pPr>
            <a:endParaRPr lang="pl-PL" sz="24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6668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Wymagają przecinka konstrukcje: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9A8D3BEE-6811-48A9-BBB2-281C943E66DF}"/>
              </a:ext>
            </a:extLst>
          </p:cNvPr>
          <p:cNvSpPr txBox="1">
            <a:spLocks/>
          </p:cNvSpPr>
          <p:nvPr/>
        </p:nvSpPr>
        <p:spPr>
          <a:xfrm>
            <a:off x="1371600" y="4143374"/>
            <a:ext cx="9601200" cy="4381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Nie wymagają przecinka konstrukcje: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BC1D87D5-0606-4B92-8FF5-62E53847E734}"/>
              </a:ext>
            </a:extLst>
          </p:cNvPr>
          <p:cNvSpPr txBox="1">
            <a:spLocks/>
          </p:cNvSpPr>
          <p:nvPr/>
        </p:nvSpPr>
        <p:spPr>
          <a:xfrm>
            <a:off x="1371600" y="4752976"/>
            <a:ext cx="9601200" cy="1571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Moim zdaniem to powieść przygodowa.</a:t>
            </a:r>
          </a:p>
          <a:p>
            <a:r>
              <a:rPr lang="pl-PL" sz="2400" dirty="0"/>
              <a:t>Według mnie jest to powieść fantastyczna.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9709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z tym wstępem?</a:t>
            </a:r>
          </a:p>
        </p:txBody>
      </p:sp>
    </p:spTree>
    <p:extLst>
      <p:ext uri="{BB962C8B-B14F-4D97-AF65-F5344CB8AC3E}">
        <p14:creationId xmlns:p14="http://schemas.microsoft.com/office/powerpoint/2010/main" val="20587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Wprowadzenie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/>
          </a:bodyPr>
          <a:lstStyle/>
          <a:p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Ewa: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Książka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młodzieżowa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to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taka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,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która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opowiada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młodych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ludziach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i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jest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przeznaczona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dla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młodzieży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.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Opowieść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Feliksie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,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Necie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i Nice do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takich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należy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z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kilku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</a:t>
            </a:r>
            <a:r>
              <a:rPr lang="de-DE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powodów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.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pl-PL" sz="2800" kern="150" dirty="0">
              <a:solidFill>
                <a:srgbClr val="2C705E"/>
              </a:solidFill>
              <a:effectLst/>
              <a:latin typeface="Liberation Serif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r>
              <a:rPr lang="pl-PL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Patkosia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: Ostatnio przeczytałam bardzo ciekawą książkę, autorstwa Rafała Kosika, pod tytułem „Felix, Net i </a:t>
            </a:r>
            <a:r>
              <a:rPr lang="pl-PL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Ludzi”. Powieść jest wyjątkowo interesująca, ponieważ wiele postaci w niej występujących to osoby w podobnym wieku do mojego, a jej akcja rozgrywa się w środowisku młodych ludzi. Historie opowiadane przez autora łączą w sobie elementy rzeczywiste i fantastyczne. Myślę, że jest to powieść wielogatunkowa, zarówno przygodowa, fantastyczna, detektywistyczna, ale przede wszystkim młodzieżowa. </a:t>
            </a:r>
          </a:p>
          <a:p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Paulina: W 2004 roku został wydany pierwszy tom  serii ,,Felix,  Net  i </a:t>
            </a:r>
            <a:r>
              <a:rPr lang="pl-PL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” autorstwa Rafała Kosika. Książka opowiada  przygody  trzech gimnazjalistów. (…) Moim jednak zdaniem jest to głównie książka młodzieżowa, postaram się to udowodnić.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4"/>
            <a:ext cx="9115425" cy="7715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2C705E"/>
                </a:solidFill>
              </a:rPr>
              <a:t>Czyli określenie, o czym piszemy. Pomaga nam zawęzić temat i może wskazać, o czym pisać.</a:t>
            </a:r>
          </a:p>
        </p:txBody>
      </p:sp>
    </p:spTree>
    <p:extLst>
      <p:ext uri="{BB962C8B-B14F-4D97-AF65-F5344CB8AC3E}">
        <p14:creationId xmlns:p14="http://schemas.microsoft.com/office/powerpoint/2010/main" val="395827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Wprowadzenie na „NIE”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 lnSpcReduction="10000"/>
          </a:bodyPr>
          <a:lstStyle/>
          <a:p>
            <a:r>
              <a:rPr lang="pl-PL" sz="2400" kern="150" dirty="0">
                <a:solidFill>
                  <a:srgbClr val="C00000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Myślę, że jest to książka młodzieżowa, na pewno? </a:t>
            </a:r>
          </a:p>
          <a:p>
            <a:r>
              <a:rPr lang="pl-PL" sz="2400" dirty="0">
                <a:solidFill>
                  <a:srgbClr val="C00000"/>
                </a:solidFill>
              </a:rPr>
              <a:t>Poniżej, w kilku punktach przekonam Was, dlaczego tak uważam.</a:t>
            </a:r>
            <a:endParaRPr lang="pl-PL" sz="2400" kern="150" dirty="0">
              <a:solidFill>
                <a:srgbClr val="C00000"/>
              </a:solidFill>
              <a:latin typeface="Liberation Serif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Osobiście uważam  że  ta książka zalicza się do młodzieżowych. W kolejnych zdaniach będę starała się uwzględnić  moją tezę.  </a:t>
            </a:r>
          </a:p>
          <a:p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(</a:t>
            </a:r>
            <a:r>
              <a:rPr lang="pl-PL" sz="2400" i="1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to pierwsze zdanie</a:t>
            </a:r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): Chcę potwierdzić słuszność tezy, że jest to książka o charakterze młodzieżowym, gdyż większość bohaterów to trzynastolatkowie.</a:t>
            </a:r>
          </a:p>
          <a:p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(</a:t>
            </a:r>
            <a:r>
              <a:rPr lang="pl-PL" sz="2400" i="1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no i niby dobrze, ale za mało czyli prosto z mostu</a:t>
            </a:r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): Książka „Felix, Net i </a:t>
            </a:r>
            <a:r>
              <a:rPr lang="pl-PL" sz="2400" kern="150" dirty="0" err="1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sz="2400" kern="150" dirty="0">
                <a:solidFill>
                  <a:srgbClr val="C00000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to powieść fantastycznonaukowa. Poniżej przedstawię przykłady potwierdzające moją tezę.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5"/>
            <a:ext cx="9115425" cy="4000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C00000"/>
                </a:solidFill>
              </a:rPr>
              <a:t>Czyli czego nie pisać</a:t>
            </a:r>
          </a:p>
        </p:txBody>
      </p:sp>
    </p:spTree>
    <p:extLst>
      <p:ext uri="{BB962C8B-B14F-4D97-AF65-F5344CB8AC3E}">
        <p14:creationId xmlns:p14="http://schemas.microsoft.com/office/powerpoint/2010/main" val="181435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„Mistrzowie słowa”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Jak poprawnie napisać te zdania?</a:t>
            </a:r>
          </a:p>
        </p:txBody>
      </p:sp>
    </p:spTree>
    <p:extLst>
      <p:ext uri="{BB962C8B-B14F-4D97-AF65-F5344CB8AC3E}">
        <p14:creationId xmlns:p14="http://schemas.microsoft.com/office/powerpoint/2010/main" val="1673003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B819-A1BA-4B09-83C5-7C48002B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28625"/>
            <a:ext cx="9601200" cy="1485900"/>
          </a:xfrm>
        </p:spPr>
        <p:txBody>
          <a:bodyPr/>
          <a:lstStyle/>
          <a:p>
            <a:r>
              <a:rPr lang="pl-PL" dirty="0"/>
              <a:t>Co autor miał na myśli i jak to zapisać?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BB37B-2954-4003-B98F-F63E2193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266825"/>
            <a:ext cx="10067925" cy="52482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…to książka przeznaczona dla dzieci autorstwa Rafała Kosika. 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Czy Felix, Net i </a:t>
            </a:r>
            <a:r>
              <a:rPr lang="pl-PL" sz="2800" dirty="0" err="1">
                <a:solidFill>
                  <a:srgbClr val="C00000"/>
                </a:solidFill>
              </a:rPr>
              <a:t>Nika</a:t>
            </a:r>
            <a:r>
              <a:rPr lang="pl-PL" sz="2800" dirty="0">
                <a:solidFill>
                  <a:srgbClr val="C00000"/>
                </a:solidFill>
              </a:rPr>
              <a:t>  to powieść fantastyczna?  Na to pytanie postaramy  się dziś odpowiedzieć, większość z was  powie że tak, ale czy na pewno tak jest?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Książka „Felix, Net i </a:t>
            </a:r>
            <a:r>
              <a:rPr lang="pl-PL" sz="2800" dirty="0" err="1">
                <a:solidFill>
                  <a:srgbClr val="C00000"/>
                </a:solidFill>
              </a:rPr>
              <a:t>Nika</a:t>
            </a:r>
            <a:r>
              <a:rPr lang="pl-PL" sz="2800" dirty="0">
                <a:solidFill>
                  <a:srgbClr val="C00000"/>
                </a:solidFill>
              </a:rPr>
              <a:t>” to powieść (…) jak na razie ma ona piętnaście części.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Książka zawiera elementy science </a:t>
            </a:r>
            <a:r>
              <a:rPr lang="pl-PL" sz="2800" dirty="0" err="1">
                <a:solidFill>
                  <a:srgbClr val="C00000"/>
                </a:solidFill>
              </a:rPr>
              <a:t>fiction</a:t>
            </a:r>
            <a:r>
              <a:rPr lang="pl-PL" sz="2800" dirty="0">
                <a:solidFill>
                  <a:srgbClr val="C00000"/>
                </a:solidFill>
              </a:rPr>
              <a:t>, realistycznej, fantastycznej, przygodowej powieści.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</a:rPr>
              <a:t>Powieść opowiada o przygodach trzech przyjaciół</a:t>
            </a:r>
          </a:p>
        </p:txBody>
      </p:sp>
    </p:spTree>
    <p:extLst>
      <p:ext uri="{BB962C8B-B14F-4D97-AF65-F5344CB8AC3E}">
        <p14:creationId xmlns:p14="http://schemas.microsoft.com/office/powerpoint/2010/main" val="312323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Argument czyli tak właściwie Co?</a:t>
            </a:r>
          </a:p>
        </p:txBody>
      </p:sp>
    </p:spTree>
    <p:extLst>
      <p:ext uri="{BB962C8B-B14F-4D97-AF65-F5344CB8AC3E}">
        <p14:creationId xmlns:p14="http://schemas.microsoft.com/office/powerpoint/2010/main" val="485353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6E3452-CC0F-4987-9916-459C18CC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Złe wprowadzanie argumentów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7BD920-0D91-44F9-AF5B-D4ACB0446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>
                <a:solidFill>
                  <a:srgbClr val="C00000"/>
                </a:solidFill>
              </a:rPr>
              <a:t>Pierwszym argumentem jest </a:t>
            </a:r>
            <a:r>
              <a:rPr lang="pl-PL" sz="2400" dirty="0" err="1">
                <a:solidFill>
                  <a:srgbClr val="C00000"/>
                </a:solidFill>
              </a:rPr>
              <a:t>Nika</a:t>
            </a:r>
            <a:r>
              <a:rPr lang="pl-PL" sz="2400" dirty="0">
                <a:solidFill>
                  <a:srgbClr val="C00000"/>
                </a:solidFill>
              </a:rPr>
              <a:t>, kiedy dowiedziała się…</a:t>
            </a:r>
          </a:p>
          <a:p>
            <a:r>
              <a:rPr lang="pl-PL" sz="2400" dirty="0">
                <a:solidFill>
                  <a:srgbClr val="C00000"/>
                </a:solidFill>
              </a:rPr>
              <a:t>Moim argumentem, mówiącym, że…</a:t>
            </a:r>
          </a:p>
          <a:p>
            <a:r>
              <a:rPr lang="pl-PL" sz="2400" u="sng" dirty="0">
                <a:solidFill>
                  <a:srgbClr val="C00000"/>
                </a:solidFill>
              </a:rPr>
              <a:t>Moim argumentem jest przykład.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067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9D0F12B-ABC0-421F-8EE7-398A0584B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3181" y="1744777"/>
            <a:ext cx="6831673" cy="3368446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Argument to «fakt lub twierdzenie przytaczane dla uzasadnienia lub obalenia jakichś tez lub decyzji»</a:t>
            </a:r>
          </a:p>
          <a:p>
            <a:pPr algn="r"/>
            <a:r>
              <a:rPr lang="pl-PL" dirty="0"/>
              <a:t>/za </a:t>
            </a:r>
            <a:r>
              <a:rPr lang="pl-PL" dirty="0" err="1"/>
              <a:t>sjp</a:t>
            </a:r>
            <a:r>
              <a:rPr lang="pl-PL" dirty="0"/>
              <a:t> </a:t>
            </a:r>
            <a:r>
              <a:rPr lang="pl-PL" dirty="0" err="1"/>
              <a:t>pwn</a:t>
            </a:r>
            <a:r>
              <a:rPr lang="pl-PL" dirty="0"/>
              <a:t>/</a:t>
            </a:r>
          </a:p>
          <a:p>
            <a:pPr algn="l"/>
            <a:r>
              <a:rPr lang="pl-PL" dirty="0"/>
              <a:t>Argument to nie przykład,</a:t>
            </a:r>
          </a:p>
          <a:p>
            <a:pPr algn="l"/>
            <a:r>
              <a:rPr lang="pl-PL" dirty="0"/>
              <a:t>argument nie może „zgadzać i nie zgadzać się”,</a:t>
            </a:r>
            <a:br>
              <a:rPr lang="pl-PL" dirty="0"/>
            </a:br>
            <a:r>
              <a:rPr lang="pl-PL" dirty="0"/>
              <a:t>argument nie mówi.</a:t>
            </a:r>
            <a:br>
              <a:rPr lang="pl-PL" dirty="0"/>
            </a:br>
            <a:endParaRPr lang="pl-PL" dirty="0"/>
          </a:p>
          <a:p>
            <a:pPr algn="l"/>
            <a:r>
              <a:rPr lang="pl-PL" dirty="0"/>
              <a:t>Podsumowując, sądzę, że słowo „argument” bardziej Wam przeszkadza niż pomaga.</a:t>
            </a:r>
          </a:p>
        </p:txBody>
      </p:sp>
    </p:spTree>
    <p:extLst>
      <p:ext uri="{BB962C8B-B14F-4D97-AF65-F5344CB8AC3E}">
        <p14:creationId xmlns:p14="http://schemas.microsoft.com/office/powerpoint/2010/main" val="1963047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6E3452-CC0F-4987-9916-459C18CC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Dobre wprowadzanie argumentów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7BD920-0D91-44F9-AF5B-D4ACB0446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Potwierdzeniem tej tezy może być występowanie elementów fantastycznych…</a:t>
            </a:r>
          </a:p>
          <a:p>
            <a:r>
              <a:rPr lang="pl-PL" dirty="0">
                <a:solidFill>
                  <a:srgbClr val="2C705E"/>
                </a:solidFill>
              </a:rPr>
              <a:t>Po pierwsze, akcja rozgrywa się w środowisku młodych ludzi</a:t>
            </a:r>
          </a:p>
          <a:p>
            <a:r>
              <a:rPr lang="pl-PL" dirty="0">
                <a:solidFill>
                  <a:srgbClr val="2C705E"/>
                </a:solidFill>
              </a:rPr>
              <a:t>Mój pierwszy argument odnosi się do sytuacji…</a:t>
            </a:r>
          </a:p>
          <a:p>
            <a:r>
              <a:rPr lang="pl-PL" dirty="0">
                <a:solidFill>
                  <a:srgbClr val="2C705E"/>
                </a:solidFill>
              </a:rPr>
              <a:t>Nie można zapomnieć o tym, że…</a:t>
            </a:r>
          </a:p>
          <a:p>
            <a:endParaRPr lang="pl-PL" dirty="0">
              <a:solidFill>
                <a:srgbClr val="2C705E"/>
              </a:solidFill>
            </a:endParaRPr>
          </a:p>
          <a:p>
            <a:endParaRPr lang="pl-PL" dirty="0">
              <a:solidFill>
                <a:srgbClr val="2C70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7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Happy end?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36F8C16-E31F-49A0-AA7C-56D6C7560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4263953"/>
            <a:ext cx="9612971" cy="1143324"/>
          </a:xfrm>
        </p:spPr>
        <p:txBody>
          <a:bodyPr/>
          <a:lstStyle/>
          <a:p>
            <a:r>
              <a:rPr lang="pl-PL" dirty="0"/>
              <a:t>Czyli jak kończyć</a:t>
            </a:r>
          </a:p>
        </p:txBody>
      </p:sp>
    </p:spTree>
    <p:extLst>
      <p:ext uri="{BB962C8B-B14F-4D97-AF65-F5344CB8AC3E}">
        <p14:creationId xmlns:p14="http://schemas.microsoft.com/office/powerpoint/2010/main" val="2092038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5BCB1-FE4B-4DF8-89BF-92C772A4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pl-PL" dirty="0">
                <a:solidFill>
                  <a:srgbClr val="2C705E"/>
                </a:solidFill>
              </a:rPr>
              <a:t>Zakończenie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76AB23-DDFD-4080-BFB1-481DE80AC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47899"/>
            <a:ext cx="9601200" cy="4124325"/>
          </a:xfrm>
        </p:spPr>
        <p:txBody>
          <a:bodyPr>
            <a:normAutofit/>
          </a:bodyPr>
          <a:lstStyle/>
          <a:p>
            <a:r>
              <a:rPr lang="pl-PL" kern="150" dirty="0">
                <a:solidFill>
                  <a:srgbClr val="2C705E"/>
                </a:solidFill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Bruno: 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Na zakończenie chciałbym podkreślić, że zgadzam się z powyższą tezą . Wyraźnie widać, że autor powieści zamierzał zwrócić uwagę na potencjalne niebezpieczeństwa związane z postępem technologicznym cywilizacji. Książka ta angażuje czytelnika bardziej niż inne książki, ponieważ wykracza poza ramy codzienności i porusza zagadnienia z zakresu techniki, informatyki, czy też robotyki. Wymusza na czytelniku większe zanurzenie w lekturze i konieczność podjęcia próby zrozumienia zawiłych kwestii fantastycznonaukowych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.</a:t>
            </a:r>
            <a:r>
              <a:rPr lang="de-DE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pl-PL" sz="2800" kern="150" dirty="0">
              <a:solidFill>
                <a:srgbClr val="2C705E"/>
              </a:solidFill>
              <a:effectLst/>
              <a:latin typeface="Liberation Serif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r>
              <a:rPr lang="pl-PL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Patkosia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: Podsumowując, z cała pewnością mogę stwierdzić, że  książka „Felix, Net i </a:t>
            </a:r>
            <a:r>
              <a:rPr lang="pl-PL" kern="150" dirty="0" err="1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Nika</a:t>
            </a:r>
            <a:r>
              <a:rPr lang="pl-PL" kern="150" dirty="0">
                <a:solidFill>
                  <a:srgbClr val="2C705E"/>
                </a:solidFill>
                <a:effectLst/>
                <a:latin typeface="Liberation Serif"/>
                <a:ea typeface="SimSun" panose="02010600030101010101" pitchFamily="2" charset="-122"/>
                <a:cs typeface="Lucida Sans" panose="020B0602030504020204" pitchFamily="34" charset="0"/>
              </a:rPr>
              <a:t> oraz Gang Niewidzialnych Ludzi” jest to powieść młodzieżowa, która ze względu na podejmowane w niej tematy, na pewno spodobała się nie tylko mnie, ale także moim kolegom. Młodzi ludzie zdobywają bowiem cenne doświadczenia i pokonują kolejne przeciwności losu, ucząc się dorosłego życia. .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93DE4C6-DBA5-44DA-A6EC-C3313F5B3976}"/>
              </a:ext>
            </a:extLst>
          </p:cNvPr>
          <p:cNvSpPr txBox="1">
            <a:spLocks/>
          </p:cNvSpPr>
          <p:nvPr/>
        </p:nvSpPr>
        <p:spPr>
          <a:xfrm>
            <a:off x="1371600" y="1304924"/>
            <a:ext cx="9115425" cy="4000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2C705E"/>
                </a:solidFill>
              </a:rPr>
              <a:t>Czyli podsumowanie pracy i refleksja </a:t>
            </a:r>
          </a:p>
        </p:txBody>
      </p:sp>
    </p:spTree>
    <p:extLst>
      <p:ext uri="{BB962C8B-B14F-4D97-AF65-F5344CB8AC3E}">
        <p14:creationId xmlns:p14="http://schemas.microsoft.com/office/powerpoint/2010/main" val="342419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DFC80-632D-4E6C-91D9-3C495E1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„Mistrzowie słowa”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A6039F-C24D-42D7-95BF-429230B76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4263953"/>
            <a:ext cx="9612971" cy="1143324"/>
          </a:xfrm>
        </p:spPr>
        <p:txBody>
          <a:bodyPr/>
          <a:lstStyle/>
          <a:p>
            <a:r>
              <a:rPr lang="pl-PL" dirty="0"/>
              <a:t>Jak poprawnie napisać te zdania?</a:t>
            </a:r>
          </a:p>
        </p:txBody>
      </p:sp>
    </p:spTree>
    <p:extLst>
      <p:ext uri="{BB962C8B-B14F-4D97-AF65-F5344CB8AC3E}">
        <p14:creationId xmlns:p14="http://schemas.microsoft.com/office/powerpoint/2010/main" val="71626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B819-A1BA-4B09-83C5-7C48002B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28625"/>
            <a:ext cx="9601200" cy="1485900"/>
          </a:xfrm>
        </p:spPr>
        <p:txBody>
          <a:bodyPr/>
          <a:lstStyle/>
          <a:p>
            <a:r>
              <a:rPr lang="pl-PL" dirty="0"/>
              <a:t>Co autor miał na myśli i jak to zapisać?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BB37B-2954-4003-B98F-F63E2193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266825"/>
            <a:ext cx="10067925" cy="524827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Warunki do bycia książką fantastyczną są takie, że musi ona zawierać elementy  które nie są uważane za realistyczne.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Przykładem tego jest wyznanie miłości (…) a także niezrozumienie ich potrzeb przez dorosłych. Tu świadczą o tym sytuacje z biblioteką i dyrektorem..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Tak  dla mnie właśnie wygląda teza na pytanie skierowane do mnie.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800" dirty="0">
                <a:solidFill>
                  <a:srgbClr val="C00000"/>
                </a:solidFill>
              </a:rPr>
              <a:t>Osobiście  zgadzam się ze stwierdzeniem że</a:t>
            </a:r>
          </a:p>
        </p:txBody>
      </p:sp>
    </p:spTree>
    <p:extLst>
      <p:ext uri="{BB962C8B-B14F-4D97-AF65-F5344CB8AC3E}">
        <p14:creationId xmlns:p14="http://schemas.microsoft.com/office/powerpoint/2010/main" val="28846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87</TotalTime>
  <Words>952</Words>
  <Application>Microsoft Office PowerPoint</Application>
  <PresentationFormat>Panoramiczny</PresentationFormat>
  <Paragraphs>79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1" baseType="lpstr">
      <vt:lpstr>Franklin Gothic Book</vt:lpstr>
      <vt:lpstr>Liberation Serif</vt:lpstr>
      <vt:lpstr>Przycinanie</vt:lpstr>
      <vt:lpstr>Po Rozprawce</vt:lpstr>
      <vt:lpstr>Dwa rodzaje rozprawek</vt:lpstr>
      <vt:lpstr>Przecinki po początku zdania</vt:lpstr>
      <vt:lpstr>Argumentacja a przecinki</vt:lpstr>
      <vt:lpstr>Podsumowanie a przecinki</vt:lpstr>
      <vt:lpstr>Co z tym wstępem?</vt:lpstr>
      <vt:lpstr>Wprowadzenie</vt:lpstr>
      <vt:lpstr>Wprowadzenie na „NIE”</vt:lpstr>
      <vt:lpstr>„Mistrzowie słowa” </vt:lpstr>
      <vt:lpstr>Co autor miał na myśli i jak to zapisać?</vt:lpstr>
      <vt:lpstr>Argument czyli tak właściwie Co?</vt:lpstr>
      <vt:lpstr>Złe wprowadzanie argumentów</vt:lpstr>
      <vt:lpstr>Prezentacja programu PowerPoint</vt:lpstr>
      <vt:lpstr>Dobre wprowadzanie argumentów</vt:lpstr>
      <vt:lpstr>Happy end?</vt:lpstr>
      <vt:lpstr>Zakończenie</vt:lpstr>
      <vt:lpstr>„Mistrzowie słowa” </vt:lpstr>
      <vt:lpstr>Co autor miał na myśli i jak to zapisać?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Koniec</dc:creator>
  <cp:lastModifiedBy>Anna Koniec</cp:lastModifiedBy>
  <cp:revision>10</cp:revision>
  <dcterms:created xsi:type="dcterms:W3CDTF">2020-04-16T16:26:45Z</dcterms:created>
  <dcterms:modified xsi:type="dcterms:W3CDTF">2021-03-16T20:15:32Z</dcterms:modified>
</cp:coreProperties>
</file>